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71" r:id="rId4"/>
    <p:sldId id="282" r:id="rId5"/>
    <p:sldId id="256" r:id="rId6"/>
    <p:sldId id="278" r:id="rId7"/>
    <p:sldId id="279" r:id="rId8"/>
    <p:sldId id="281" r:id="rId9"/>
    <p:sldId id="286" r:id="rId10"/>
    <p:sldId id="287" r:id="rId11"/>
    <p:sldId id="288" r:id="rId12"/>
    <p:sldId id="289" r:id="rId13"/>
    <p:sldId id="280" r:id="rId14"/>
    <p:sldId id="29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31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6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7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6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6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8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62DE-21BF-4B5B-BE1A-981E8C6FED2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BD30-4C2C-4B1E-9D4B-CC289525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oter.net/archives/254926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16042"/>
            <a:ext cx="10287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2" name="직사각형 1"/>
          <p:cNvSpPr/>
          <p:nvPr/>
        </p:nvSpPr>
        <p:spPr>
          <a:xfrm>
            <a:off x="0" y="-16042"/>
            <a:ext cx="4700337" cy="6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00337" y="0"/>
            <a:ext cx="7491663" cy="714675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3346" y="1090863"/>
            <a:ext cx="3931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 품질 상승을 통한 활성 방안 연구</a:t>
            </a:r>
            <a:endParaRPr lang="en-US" altLang="ko-KR" sz="24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 About 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203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현 데이터 활용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품질 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6793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‘공공데이터의 제공 및 이용 활성화에 관한 법률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약칭 ‘공공데이터법’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이라는 게 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목적은 다음과 같습니다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목적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법은 공공기관이 보유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관리하는 데이터의 제공 및 그 이용 활성화에 관한 사항을 규정함으로써 국민의 공공데이터에 대한 이용권을 보장하고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공공데이터의 민간 활용을 통한 삶의 질 향상과 국민경제 발전에 이바지함을 목적으로 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국가가 보유한 데이터를 활용할 수 있게 하고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이를 활용해 도움이 되길 바란다는 뜻이지요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그럼 공공데이터란 무엇일까요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법률에 따른 공공데이터의 정의는 다음과 같습니다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항 “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공공데이터”란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데이터베이스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전자화된 파일 등 공공기관이 법령 등에서 정하는 목적을 위하여 생성 또는 취득하여 관리하고 있는 광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光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또는 전자적 방식으로 처리된 자료 또는 정보로서 다음 각 목의 어느 하나에 해당하는 것을 말한다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공공데이터를 ‘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제공’한다는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것은 공공기관이 이용자가 기계 판독이 가능한 형태의 공공데이터에 접근할 수 있게 하거나 이를 다양한 방식으로 전달함을 의미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합니다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공공데이터를 제공할 때는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가지 기본 원칙이 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크게 특별한 내용은 없습니다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공공데이터를 편리하게 이용할 수 있도록 노력해야 하며’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접근과 이용에서 평등의 원칙을 보장해야 한다’ 등입니다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법률을 제정한 결과는 어떨까요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한국은 전자정부 유엔 평가에서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 연속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차지했고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올해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OECD 30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 나라 중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개방지수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0.98(1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 만점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그런데 전 세계 개방형 데이터를 품질로 평가하는 ‘세계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지수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'(Global Open Data Index)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보면 한국이 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23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차지하고 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 정도는 무척 좋은데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공개한 데이터의 품질은 영 아니라는 뜻입니다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시각화 솔루션 기업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뉴스젤리가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‘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스타 공공 데이터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'(5 star open data)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방법론을 적용해 한국의 공공데이터를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전수조사했습니다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5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방법론은 웹의 창시자 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버너스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리가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별점을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이용해 공공데이터를 평가한 지표입니다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분석한 결과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실제로 공개된 공공데이터의 사용 용이성이 많이 떨어지는 것으로 나타났습니다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전반적으로는 공급자 중심의 사고가 나타났습니다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전수조사에 사용한 기준은 다음과 같습니다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별점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평균이 동일한 기관은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데이터세트</a:t>
            </a:r>
            <a:r>
              <a:rPr lang="ko-KR" altLang="en-US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개수로 </a:t>
            </a:r>
            <a:r>
              <a:rPr lang="ko-KR" altLang="en-US" sz="12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차등화했습니다</a:t>
            </a:r>
            <a:r>
              <a:rPr lang="en-US" altLang="ko-KR" sz="12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just" fontAlgn="base">
              <a:lnSpc>
                <a:spcPct val="140000"/>
              </a:lnSpc>
            </a:pP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1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950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07880" y="1094967"/>
            <a:ext cx="4477983" cy="699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활용의 문제점은 여기서 그치지 않습니다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단순히 개방 수준에서의 아쉬움이 아닙니다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자체의 품질에서도 아쉬운 점이 많이 발견됐습니다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구체적인 사례들을 통해 알아보겠습니다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기관별로 </a:t>
            </a:r>
            <a:r>
              <a:rPr lang="ko-KR" altLang="en-US" sz="1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제각각인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개방 규칙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올릴 때 지켜야 할 가이드라인이 없어서 기관마다 다른 형식으로 데이터를 올리고 있었습니다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 사진은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포털을 갈무리한 화면입니다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지역별로 도서관 현황 관련 데이터를 각각 다른 명칭으로 업로드한 것을 확인할 수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전라북도의 경우 지역을 표기하지 않고 올려서 사용자의 혼란을 일으켰습니다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동일한 항목 데이터는 종합적인 관리가 필요하지만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부분에 대한 고려도 없었습니다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자치구별로 올린 데이터를 하나하나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내려받아야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하는 수고가 필요한 셈입니다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종류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포맷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데이터가 포함해야 하는 값에 대한 공통된 기준이 없어 다수의 기관에서 제각기 다른 형태로 데이터를 공개하고 있었습니다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방금 검색한 도서관 현황 자료들을 확인해봤습니다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어느 기관은 운영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시작시간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종료시각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자료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좌석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운영기관명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홈페이지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등의 값을 가지고 있고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기관은 부지면적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건물면적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열람석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간행물 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시청각자료 수 등을 가지고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겹치는 값이 없지는 않지만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다시 한 번 데이터를 만지는 과정이 필요합니다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번거롭죠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위치를 나타내는 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값도 마찬가지 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기재 방식도 다르고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 없는 곳도 있습니다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활용하기 어려운 데이터 형식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파일의 형식도 중요합니다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수치자료는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CSV, XLSX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파일이 필요합니다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한글 파일은 보기엔 참 좋을 수 있지만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활용하기는 무척 어렵습니다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문서 파일이기 때문입니다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아래의 사진은 대구광역시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화재통계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보다시피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HWP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파일로 저장된 것을 확인할 수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26" name="Picture 2" descr="opendata (9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12" y="1555700"/>
            <a:ext cx="2856464" cy="297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data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798" y="4691204"/>
            <a:ext cx="4737126" cy="68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data (6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28" y="1518305"/>
            <a:ext cx="2849796" cy="30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71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5" y="1018573"/>
            <a:ext cx="2023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 데이터 활용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주기와 제공자 위주의 정책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07880" y="1094967"/>
            <a:ext cx="447798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알기 어려운 업데이트 주기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공공데이터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포털의 자료 업데이트 주기도 문제였습니다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주기에 대한 구체적인 설명이 없었으며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일부 사례에서는 데이터 업데이트가 바로 반영되지 않는 것도 확인할 수 있었습니다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경우 데이터 포털이 아닌 원본 데이터를 제공하는 기관에서 직접 찾는 게 훨씬 효율적일 수 있습니다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‘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국가공무원 합격자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통계’라는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인사혁신처의 데이터가 그 사례입니다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수정일은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2013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월인데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사이버 국가고시 홈페이지에는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2015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년도 데이터까지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업로드돼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있는 상태입니다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</a:t>
            </a:r>
            <a:endParaRPr lang="en-US" altLang="ko-KR" sz="1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용자 측면 등 공공 빅데이터 사용 촉진을 위한 운영 과 정책 방향을 제시하였다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 외 선행연구에서는 공공 빅데이터 제공자 입장에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 데이터 품질관리의 중요성을 강조하거나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사용자의 요구에 맞는 맞춤 데이터 제공의 필요성을 제시하였다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 앞서 언급된 선행연구들을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표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1&gt;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정리하였다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이러한 선행연구들을 살펴볼 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활성화를 위한 주요 주체인 공공 기관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 데이터 관련 정책 담당자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민간 사용자 등 다양 한 이해관계자들의 입장을 두루 고찰하는 것이 필요함 에도 불구하고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빅데이터와 관련된 여러 이해관계 자들의 입장을 파악하고 공공 빅데이터 생태계에 대한 구체적인 이슈를 도출하고 대안을 제시한 연구는 없었</a:t>
            </a:r>
          </a:p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이에 본 연구는 인터뷰 기반의 탐색적 연구를 통해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빅데이터와 관련 있는 이해관계자들의 관점을 포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함하여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그 생태계를 파악하고자 한다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공공 빅 데이터 개방 및 활용 활성화와 관련된 주요 이슈들을 도출하고 이를 개선하기 위한 해결방안을 제시하고자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한다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~ 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 방안에 대한 연구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050" name="Picture 2" descr="opendata (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86" y="1078766"/>
            <a:ext cx="4173144" cy="19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45" y="3180064"/>
            <a:ext cx="4233186" cy="25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목적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11347" y="1018572"/>
            <a:ext cx="870030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결국 현재의 문제는 공공 데이터 미 활용이다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데이터가 있음에도 활용하지 못하는 이유는 필요한 데이터가 없기 때문이다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논문 제목 </a:t>
            </a:r>
            <a:r>
              <a:rPr lang="en-US" altLang="ko-KR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공공 데이터 품질 상승을 통한 활용 활성화 방안 연구 </a:t>
            </a:r>
            <a:endParaRPr lang="en-US" altLang="ko-KR" sz="14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이유 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큰 틀에서 보면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문제를 해결하면 결국 데이터 품질이 상승하기 때문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왜 </a:t>
            </a:r>
            <a:r>
              <a:rPr lang="en-US" altLang="ko-KR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이냐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b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en-US" altLang="ko-KR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Competition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통해 기술적 발전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및 알고리즘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뿐만 아니라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데이터에 다양한 방식을 접근을 유도해 데이터 품질 상승시키고 있다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또한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데이터를 제공한 기관에 즉각적인 요청을 통해 필요한 데이터를 요구할 수 있고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이용자들 끼리 데이터를 다시 재가공하여 활용을 더 쉽게 하고 있다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API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데이터를 제공하는 경우도 있고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이를 다시 재가공하여 파일로 공유하는 경우도 있다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데이터 포맷의 문제</a:t>
            </a:r>
            <a:r>
              <a:rPr lang="en-US" altLang="ko-KR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제공자위주의 정책</a:t>
            </a:r>
            <a:r>
              <a:rPr lang="en-US" altLang="ko-KR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 문제를 해결할 수 있다</a:t>
            </a:r>
            <a:r>
              <a:rPr lang="en-US" altLang="ko-KR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결국 품질 문제를 해결할 수 있다</a:t>
            </a:r>
            <a:r>
              <a:rPr lang="en-US" altLang="ko-KR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en-US" altLang="ko-KR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Competition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참가자는 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Competition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경험을 통해서 논문을 생산하고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경험을 공유한다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추후에 다른 사용자는 이를 참고하여 또 다른 논문을 생산하기 때문에 지속적인 연구 발전이 가능하다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330" y="1536370"/>
            <a:ext cx="2919330" cy="11985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36" y="1536370"/>
            <a:ext cx="2693005" cy="122853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658040" y="1927051"/>
            <a:ext cx="1516580" cy="837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품질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7649" y="3235777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업데이트 주기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504707" y="3235777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제공자 위주의 정책 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18146" y="3918273"/>
            <a:ext cx="1012207" cy="6824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포맷과 표준</a:t>
            </a:r>
            <a:endParaRPr lang="ko-KR" altLang="en-US" sz="1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718954" y="2764901"/>
            <a:ext cx="389418" cy="470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endCxn id="15" idx="0"/>
          </p:cNvCxnSpPr>
          <p:nvPr/>
        </p:nvCxnSpPr>
        <p:spPr>
          <a:xfrm>
            <a:off x="1734289" y="2734922"/>
            <a:ext cx="276522" cy="50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endCxn id="16" idx="0"/>
          </p:cNvCxnSpPr>
          <p:nvPr/>
        </p:nvCxnSpPr>
        <p:spPr>
          <a:xfrm flipH="1">
            <a:off x="1324250" y="2793053"/>
            <a:ext cx="92080" cy="1125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4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제안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11347" y="1018572"/>
            <a:ext cx="87003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 시점에서 연구 방법을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제안한다면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앞에서 말한 현재 공공 데이터 활용의 문제점을 예시로 들면서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기능을 분석하여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활용을 활성화시키기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위해 </a:t>
            </a:r>
            <a:r>
              <a:rPr lang="ko-KR" altLang="en-US" sz="14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품질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상승시키는 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제안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AND 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현황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분석 및 개선방안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설문을 통해 현재의 문제점 및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64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45464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2168844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2318733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215755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6817" y="2330304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프로세스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08" y="162046"/>
            <a:ext cx="17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CONTENTS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56527" y="360689"/>
            <a:ext cx="151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ko-KR" altLang="en-US" sz="32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273" y="296458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참여한 기업과 단체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0661" y="2219917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661" y="2840801"/>
            <a:ext cx="164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6056" y="3587832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606" y="3737721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2974694" y="3576545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6273" y="3875756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661" y="3765369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706056" y="442810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6606" y="4577989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2974694" y="4416813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6273" y="4725752"/>
            <a:ext cx="877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예시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661" y="4615365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6273" y="5650778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필요성 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문제점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0661" y="5540391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flipV="1">
            <a:off x="706056" y="1207030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6606" y="1356919"/>
            <a:ext cx="173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V="1">
            <a:off x="2974694" y="1195743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 flipV="1">
            <a:off x="706056" y="546014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6606" y="5610032"/>
            <a:ext cx="233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사항</a:t>
            </a:r>
            <a:endParaRPr lang="ko-KR" altLang="en-US" sz="20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V="1">
            <a:off x="2974694" y="5448856"/>
            <a:ext cx="877361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76273" y="6262254"/>
            <a:ext cx="877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목적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80661" y="6151867"/>
            <a:ext cx="822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국내 연구 기관 및 공공기관은 많은 데이터를 생산하고 보관하고 있다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 결과를 포함하여 생산되는 많은 데이터에 비해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공개되고 배포되는 데이터의 수는 적고 활용되어지고 있는 데이터의 수는 더 적다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정부에서 발표한 ‘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2017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정부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백서’에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따르면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우리나라는 공공 데이터 개방 분야에 서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OECD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 중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연속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위를 차지했다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장형태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활성화 정책 아래 공공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공개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의무 확대와 이를 지원하기 위한 법제도의 개선이 추진 중임에도 불구하고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아직 실무적으로 원활하게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사용하기에는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한계가 있다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나영철 외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2017)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활성화를 위해 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공공기관과 회사의 데이터를 공유 및 활용을 장려하는 해외의 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사이트를 중점적으로 살펴보려고 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정책 및 규칙을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장점을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예시를 조사한다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2018 </a:t>
            </a:r>
            <a:r>
              <a:rPr lang="en-US" altLang="ko-KR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Survey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참고한다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0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53749"/>
            <a:ext cx="12192000" cy="591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V="1">
            <a:off x="706056" y="1819175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969064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1807888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982466"/>
            <a:ext cx="8773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fontAlgn="base"/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캐글은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앤서니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골드블룸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(Anthony 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Goldbloom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(Netflix)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경연 모델을 본떠서 데이터 과학자를 위한 온라인 커뮤니티를 창업하였다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 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과학자로 구성된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크라우드소싱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(Crowdsourcing)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기반으로 방대하고 복잡한 인공지능 문제를 온라인상에서 해결하는 것을 목표로 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커뮤니티를 통해서 기업들은 자신들이 해결하고자하는 인공지능 과제의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셋을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제공하고 경연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(Competition)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형태로 진행된다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전세계 데이터 과학자들은 이 경연을 통해서 최고의 알고리즘 또는 모델을 개발하여 상금을 차지한다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과학자들에게 상금의 규모가 중요한 것은 아니다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리더보드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(Leaderboard)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자신의 이름이 올라가는 것만으로 엄청난 명예와 권위를 인정받는다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 </a:t>
            </a:r>
          </a:p>
          <a:p>
            <a:pPr fontAlgn="base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</a:p>
          <a:p>
            <a:pPr fontAlgn="base"/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캐글의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창업 모델이 되었던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사례는 아직도 많은 이들에게 세기의 매치로 회자되고 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2006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넷플릭스는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자사의 추천시스템인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시내매치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Cinematch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알고리즘의 성능을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10%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 향상시킨 사람에게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만달러 상금을 지급하겠다고 광고하였다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이벤트는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150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개국에서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20,000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이상의 팀들이 참여하여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스타트업계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뿐만 아니라 전세계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IT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업계에 화제가 되었다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545868"/>
            <a:ext cx="1845303" cy="75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프로세스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4694" y="1031974"/>
            <a:ext cx="877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</a:t>
            </a:r>
            <a:r>
              <a:rPr lang="en-US" altLang="ko-KR" sz="14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기본적으로 데이터 플랫폼으로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기능을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수행함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회사 및 공공기관은 </a:t>
            </a: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모델링하고 싶은 데이터 셋을 제공한다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혹은 회사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경쟁을 후원한다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개인과 단체는 </a:t>
            </a:r>
            <a:r>
              <a:rPr lang="ko-KR" altLang="en-US" sz="14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챌린지에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참가하여 최고의 모델을 만들기 위해 경쟁한다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우승자는 상금을 얻는다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경쟁 없이 데이터를 개시 후 누구나 연구 및 학습을 위해 활용할 수 있도록 공개하는 경우도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906" y="3846603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주최한 단체와 기업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V="1">
            <a:off x="706056" y="3646607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 flipV="1">
            <a:off x="2974694" y="3635320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9019" y="880255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8105" y="3766348"/>
            <a:ext cx="629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583" y="278968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이란</a:t>
            </a:r>
            <a:r>
              <a:rPr lang="en-US" altLang="ko-KR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3846603"/>
            <a:ext cx="3824940" cy="27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및 장점</a:t>
            </a: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11347" y="1018572"/>
            <a:ext cx="8700304" cy="420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여러 공공기관 및 회사에서 중요 데이터 셋을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문제에 대해 사람들이 다양한 방식으로 접근하는 것을 확인 가능하다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알고리즘 및 모델 적용 가능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사람들끼리 의견을 즉시 제안하고 아이디어를 공유할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활발한 데이터 공유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처리를 거친 데이터를 공유한다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경우 파일 형식을 변경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6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Json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CSV, NPZ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공유하는 경우도 있고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테이블을 분할 및 결합하여 공유 할 때도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대한 카탈로그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</a:t>
            </a:r>
            <a:r>
              <a:rPr lang="en-US" altLang="ko-KR" sz="16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설명 및 사진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공개한다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쉽게 접근 가능하기 때문에 수업 및 여러 학습에 사용할 수 있다</a:t>
            </a:r>
            <a:r>
              <a:rPr lang="en-US" altLang="ko-KR" sz="16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후에 논의와 함께 수정된 데이터와 코드가 공유된다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추가적인 연구 및 활용 방안이 생길 가능성이 </a:t>
            </a:r>
            <a:r>
              <a:rPr lang="ko-KR" altLang="en-US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높음</a:t>
            </a:r>
            <a:r>
              <a:rPr lang="en-US" altLang="ko-KR" sz="1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6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7054120" descr="EMB00004e2001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18" y="1018572"/>
            <a:ext cx="4429395" cy="385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77053800" descr="EMB00004e2001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87" y="1122744"/>
            <a:ext cx="4268042" cy="25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34165" y="4876391"/>
            <a:ext cx="4536529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브라질의 여러 마켓에서 이루어진 주문 정보 데이터 셋의 예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4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just" fontAlgn="base">
              <a:lnSpc>
                <a:spcPct val="140000"/>
              </a:lnSpc>
              <a:buFont typeface="+mj-lt"/>
              <a:buAutoNum type="arabicPeriod"/>
            </a:pP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5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V="1">
            <a:off x="706056" y="86868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606" y="1018572"/>
            <a:ext cx="1736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예시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V="1">
            <a:off x="2974694" y="85739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019" y="89971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5244" y="6655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09471" y="4850798"/>
            <a:ext cx="4166878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셋에 대한 논의를 진행 중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400" b="1" kern="100" dirty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08" y="1062256"/>
            <a:ext cx="5012541" cy="37361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1053599"/>
            <a:ext cx="4429700" cy="37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4694" y="5613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 flipV="1">
            <a:off x="742709" y="775163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259" y="925052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기록관리와의 연관성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3011347" y="763876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5672" y="806191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11347" y="925052"/>
            <a:ext cx="870030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 국내외 기록관리 기관과 연구자들 사이에서 데이터세트의 관리 필요성은 새로운 주제도 아니다 </a:t>
            </a:r>
            <a:r>
              <a:rPr lang="en-US" altLang="ko-KR" sz="1400" dirty="0"/>
              <a:t>~ </a:t>
            </a: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국가기록원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b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디지털 지식정보자원의 기반 위에 업무처리와 더욱 밀접한 관계를 가지게 된 기록물은 오늘날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조직 경영활동에 있어 핵심적요소로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부각되고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이는 공공기관의 경영에도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예외가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아니다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정부를 대신하여 국민생활에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필수적인 공적서비스를 직접 제공하며 산업 각 분야에서 중요한 역할을 수행하는 공공기관의 경영에 있어 효율성</a:t>
            </a:r>
            <a:r>
              <a:rPr lang="en-US" altLang="ko-KR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책임성</a:t>
            </a:r>
            <a:r>
              <a:rPr lang="en-US" altLang="ko-KR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투명성 확보는 필수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적이다</a:t>
            </a:r>
            <a:r>
              <a:rPr lang="en-US" altLang="ko-KR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공공기관은 민간기업과 달리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법률에 의해 설립되고 정부로부터 재정지원을 받는 반면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시장경쟁에 노출되지 않고 보호된다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따라서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공공기관은 효율성 및 도덕성제고를 통한 </a:t>
            </a:r>
            <a:r>
              <a:rPr lang="ko-KR" altLang="en-US" sz="1400" b="1" kern="100" dirty="0" err="1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국민으로부터의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신뢰 획득을 사명으로 하며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조직활동의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투명성을 보장해주는 </a:t>
            </a:r>
            <a:r>
              <a:rPr lang="ko-KR" altLang="en-US" sz="1400" b="1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기록관리는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더욱 큰 의의를 가진다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~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공공기관의 기록 관리와 경영 품질의 상관성에 관한 연구</a:t>
            </a: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즉 공공 데이터의 기록 관리 뿐만 아니라 그 데이터를 개방하고 활용하는 사항이 모두 중요하다고 볼 수 있다</a:t>
            </a:r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데이터 개방은 공공 데이터를 국민 누구나 쉽게 이용하도록 하는 것을 의미한다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…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중략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…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이에 정부는 국가 주도의 공공 데이 터 포털을 중심으로 공공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개방 활성화를 위한 정책을 내놓고 있다</a:t>
            </a:r>
            <a:r>
              <a:rPr lang="en-US" altLang="ko-KR" sz="1400" b="1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이러한 적극적인 정부의 노력에도 불구하고 사용자들의 느끼는 공공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대한 의견이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긍정적이지만은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않다</a:t>
            </a:r>
            <a:r>
              <a:rPr lang="en-US" altLang="ko-KR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특히 데이터 품질 측면에서 그 </a:t>
            </a:r>
            <a:r>
              <a:rPr lang="ko-KR" altLang="en-US" sz="1400" b="1" u="sng" kern="100" dirty="0" err="1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활용성이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b="1" u="sng" kern="100" dirty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저하되고 </a:t>
            </a:r>
            <a:r>
              <a:rPr lang="ko-KR" altLang="en-US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있다</a:t>
            </a:r>
            <a:r>
              <a:rPr lang="en-US" altLang="ko-KR" sz="1400" b="1" u="sng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en-US" altLang="ko-KR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~ </a:t>
            </a:r>
            <a:r>
              <a:rPr lang="ko-KR" altLang="en-US" sz="1400" b="1" kern="100" dirty="0" smtClean="0">
                <a:solidFill>
                  <a:srgbClr val="0D0D0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공공 빅데이터 개방 및 활용 활성화 방안에 대한 연구 </a:t>
            </a:r>
            <a:endParaRPr lang="en-US" altLang="ko-KR" sz="1400" b="1" kern="100" dirty="0" smtClean="0">
              <a:solidFill>
                <a:srgbClr val="0D0D0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 flipV="1">
            <a:off x="742709" y="4270838"/>
            <a:ext cx="173620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3259" y="4420727"/>
            <a:ext cx="17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연구의 필요성</a:t>
            </a:r>
            <a:endParaRPr lang="en-US" altLang="ko-KR" sz="1600" b="1" dirty="0" smtClean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문제점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1" dirty="0">
              <a:solidFill>
                <a:srgbClr val="0070C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672" y="4301866"/>
            <a:ext cx="44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V="1">
            <a:off x="3011347" y="4256147"/>
            <a:ext cx="8773610" cy="4571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8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1224</Words>
  <Application>Microsoft Office PowerPoint</Application>
  <PresentationFormat>와이드스크린</PresentationFormat>
  <Paragraphs>140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98</cp:revision>
  <dcterms:created xsi:type="dcterms:W3CDTF">2019-02-13T05:44:46Z</dcterms:created>
  <dcterms:modified xsi:type="dcterms:W3CDTF">2019-03-12T01:09:22Z</dcterms:modified>
</cp:coreProperties>
</file>